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9" r:id="rId2"/>
    <p:sldId id="274" r:id="rId3"/>
    <p:sldId id="260" r:id="rId4"/>
    <p:sldId id="275" r:id="rId5"/>
    <p:sldId id="276" r:id="rId6"/>
    <p:sldId id="277" r:id="rId7"/>
    <p:sldId id="278" r:id="rId8"/>
    <p:sldId id="279" r:id="rId9"/>
    <p:sldId id="280" r:id="rId10"/>
    <p:sldId id="281" r:id="rId11"/>
    <p:sldId id="282" r:id="rId12"/>
    <p:sldId id="283" r:id="rId13"/>
    <p:sldId id="294" r:id="rId14"/>
    <p:sldId id="295" r:id="rId15"/>
    <p:sldId id="284" r:id="rId16"/>
    <p:sldId id="296" r:id="rId17"/>
    <p:sldId id="297" r:id="rId18"/>
    <p:sldId id="298" r:id="rId19"/>
    <p:sldId id="299" r:id="rId20"/>
    <p:sldId id="272" r:id="rId21"/>
    <p:sldId id="293"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014" autoAdjust="0"/>
    <p:restoredTop sz="96267" autoAdjust="0"/>
  </p:normalViewPr>
  <p:slideViewPr>
    <p:cSldViewPr>
      <p:cViewPr varScale="1">
        <p:scale>
          <a:sx n="105" d="100"/>
          <a:sy n="105" d="100"/>
        </p:scale>
        <p:origin x="208" y="896"/>
      </p:cViewPr>
      <p:guideLst>
        <p:guide orient="horz" pos="2160"/>
        <p:guide pos="2880"/>
      </p:guideLst>
    </p:cSldViewPr>
  </p:slideViewPr>
  <p:outlineViewPr>
    <p:cViewPr>
      <p:scale>
        <a:sx n="33" d="100"/>
        <a:sy n="33" d="100"/>
      </p:scale>
      <p:origin x="0" y="24658"/>
    </p:cViewPr>
  </p:outlineViewPr>
  <p:notesTextViewPr>
    <p:cViewPr>
      <p:scale>
        <a:sx n="1" d="1"/>
        <a:sy n="1" d="1"/>
      </p:scale>
      <p:origin x="0" y="0"/>
    </p:cViewPr>
  </p:notesTextViewPr>
  <p:sorterViewPr>
    <p:cViewPr>
      <p:scale>
        <a:sx n="90" d="100"/>
        <a:sy n="90" d="100"/>
      </p:scale>
      <p:origin x="0" y="2576"/>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A9B1F14-2969-4234-94C2-84FB01E3AC7A}" type="datetimeFigureOut">
              <a:rPr lang="en-AU" smtClean="0"/>
              <a:t>14/1/22</a:t>
            </a:fld>
            <a:endParaRPr lang="en-AU"/>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D95789E-32BF-4BCD-9509-3BAE69BCF054}" type="slidenum">
              <a:rPr lang="en-AU" smtClean="0"/>
              <a:t>‹#›</a:t>
            </a:fld>
            <a:endParaRPr lang="en-AU"/>
          </a:p>
        </p:txBody>
      </p:sp>
    </p:spTree>
    <p:extLst>
      <p:ext uri="{BB962C8B-B14F-4D97-AF65-F5344CB8AC3E}">
        <p14:creationId xmlns:p14="http://schemas.microsoft.com/office/powerpoint/2010/main" val="119235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AU"/>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AU"/>
          </a:p>
        </p:txBody>
      </p:sp>
      <p:sp>
        <p:nvSpPr>
          <p:cNvPr id="4" name="Date Placeholder 3"/>
          <p:cNvSpPr>
            <a:spLocks noGrp="1"/>
          </p:cNvSpPr>
          <p:nvPr>
            <p:ph type="dt" sz="half" idx="10"/>
          </p:nvPr>
        </p:nvSpPr>
        <p:spPr/>
        <p:txBody>
          <a:bodyPr/>
          <a:lstStyle/>
          <a:p>
            <a:fld id="{0F0CDB67-B98A-4AC5-929D-81BD9B8E0ED5}"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Kazman,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pic>
        <p:nvPicPr>
          <p:cNvPr id="8" name="Picture 7">
            <a:extLst>
              <a:ext uri="{FF2B5EF4-FFF2-40B4-BE49-F238E27FC236}">
                <a16:creationId xmlns:a16="http://schemas.microsoft.com/office/drawing/2014/main" id="{F7F4E473-C720-B94E-B7C9-C54EAA155E7C}"/>
              </a:ext>
            </a:extLst>
          </p:cNvPr>
          <p:cNvPicPr>
            <a:picLocks noChangeAspect="1"/>
          </p:cNvPicPr>
          <p:nvPr userDrawn="1"/>
        </p:nvPicPr>
        <p:blipFill>
          <a:blip r:embed="rId2"/>
          <a:stretch>
            <a:fillRect/>
          </a:stretch>
        </p:blipFill>
        <p:spPr>
          <a:xfrm>
            <a:off x="0" y="0"/>
            <a:ext cx="1619672" cy="2075058"/>
          </a:xfrm>
          <a:prstGeom prst="rect">
            <a:avLst/>
          </a:prstGeom>
        </p:spPr>
      </p:pic>
    </p:spTree>
    <p:extLst>
      <p:ext uri="{BB962C8B-B14F-4D97-AF65-F5344CB8AC3E}">
        <p14:creationId xmlns:p14="http://schemas.microsoft.com/office/powerpoint/2010/main" val="2879723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0368C8F9-EC1D-4BA9-A60E-999AFF963F40}"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36831151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AU"/>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Date Placeholder 3"/>
          <p:cNvSpPr>
            <a:spLocks noGrp="1"/>
          </p:cNvSpPr>
          <p:nvPr>
            <p:ph type="dt" sz="half" idx="10"/>
          </p:nvPr>
        </p:nvSpPr>
        <p:spPr/>
        <p:txBody>
          <a:bodyPr/>
          <a:lstStyle/>
          <a:p>
            <a:fld id="{07FB916B-826A-4DC1-AF36-AFE8D11DE3BA}"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907177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lstStyle/>
          <a:p>
            <a:r>
              <a:rPr lang="en-US" dirty="0"/>
              <a:t>Click to edit Master title style</a:t>
            </a:r>
            <a:endParaRPr lang="en-AU"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9" name="Footer Placeholder 8"/>
          <p:cNvSpPr>
            <a:spLocks noGrp="1"/>
          </p:cNvSpPr>
          <p:nvPr>
            <p:ph type="ftr" sz="quarter" idx="11"/>
          </p:nvPr>
        </p:nvSpPr>
        <p:spPr>
          <a:xfrm>
            <a:off x="1403648" y="6356350"/>
            <a:ext cx="6336704" cy="365125"/>
          </a:xfrm>
        </p:spPr>
        <p:txBody>
          <a:bodyPr/>
          <a:lstStyle/>
          <a:p>
            <a:r>
              <a:rPr lang="en-AU" dirty="0"/>
              <a:t>© Len Bass, Paul Clements, Rick </a:t>
            </a:r>
            <a:r>
              <a:rPr lang="en-AU" dirty="0" err="1"/>
              <a:t>Kazman</a:t>
            </a:r>
            <a:r>
              <a:rPr lang="en-AU" dirty="0"/>
              <a:t>, distributed under Creative Commons Attribution License</a:t>
            </a:r>
          </a:p>
        </p:txBody>
      </p:sp>
      <p:pic>
        <p:nvPicPr>
          <p:cNvPr id="6" name="Picture 5">
            <a:extLst>
              <a:ext uri="{FF2B5EF4-FFF2-40B4-BE49-F238E27FC236}">
                <a16:creationId xmlns:a16="http://schemas.microsoft.com/office/drawing/2014/main" id="{E9F1BECC-0B6D-A64A-AF93-364C3760A0A9}"/>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317183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AU"/>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3FD9AFD-92D5-4F38-81E5-3FBC268DED4A}"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pic>
        <p:nvPicPr>
          <p:cNvPr id="8" name="Picture 7">
            <a:extLst>
              <a:ext uri="{FF2B5EF4-FFF2-40B4-BE49-F238E27FC236}">
                <a16:creationId xmlns:a16="http://schemas.microsoft.com/office/drawing/2014/main" id="{5AF54C7D-7913-E748-B4ED-9CD6A4FC47B2}"/>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2259306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99592" y="274638"/>
            <a:ext cx="7787208" cy="778098"/>
          </a:xfrm>
        </p:spPr>
        <p:txBody>
          <a:bodyPr/>
          <a:lstStyle/>
          <a:p>
            <a:r>
              <a:rPr lang="en-US" dirty="0"/>
              <a:t>Click to edit Master title style</a:t>
            </a:r>
            <a:endParaRPr lang="en-AU" dirty="0"/>
          </a:p>
        </p:txBody>
      </p:sp>
      <p:sp>
        <p:nvSpPr>
          <p:cNvPr id="3" name="Content Placeholder 2"/>
          <p:cNvSpPr>
            <a:spLocks noGrp="1"/>
          </p:cNvSpPr>
          <p:nvPr>
            <p:ph sz="half" idx="1"/>
          </p:nvPr>
        </p:nvSpPr>
        <p:spPr>
          <a:xfrm>
            <a:off x="457200" y="1268760"/>
            <a:ext cx="4038600" cy="48574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4648200" y="1268760"/>
            <a:ext cx="4038600" cy="48574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p:cNvSpPr>
            <a:spLocks noGrp="1"/>
          </p:cNvSpPr>
          <p:nvPr>
            <p:ph type="dt" sz="half" idx="10"/>
          </p:nvPr>
        </p:nvSpPr>
        <p:spPr/>
        <p:txBody>
          <a:bodyPr/>
          <a:lstStyle/>
          <a:p>
            <a:fld id="{AAADA7F1-F5F6-4965-B98A-1EF216FC21E9}"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pic>
        <p:nvPicPr>
          <p:cNvPr id="9" name="Picture 8">
            <a:extLst>
              <a:ext uri="{FF2B5EF4-FFF2-40B4-BE49-F238E27FC236}">
                <a16:creationId xmlns:a16="http://schemas.microsoft.com/office/drawing/2014/main" id="{1C920367-F949-0940-B40E-176DAA0FF789}"/>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4193566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lstStyle>
            <a:lvl1pPr>
              <a:defRPr/>
            </a:lvl1pPr>
          </a:lstStyle>
          <a:p>
            <a:r>
              <a:rPr lang="en-US"/>
              <a:t>Click to edit Master title style</a:t>
            </a:r>
            <a:endParaRPr lang="en-AU"/>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p:cNvSpPr>
            <a:spLocks noGrp="1"/>
          </p:cNvSpPr>
          <p:nvPr>
            <p:ph type="dt" sz="half" idx="10"/>
          </p:nvPr>
        </p:nvSpPr>
        <p:spPr/>
        <p:txBody>
          <a:bodyPr/>
          <a:lstStyle/>
          <a:p>
            <a:fld id="{F0D0951D-1B64-4AD7-951D-395C8B37DA62}" type="datetime1">
              <a:rPr lang="en-AU" smtClean="0"/>
              <a:t>14/1/22</a:t>
            </a:fld>
            <a:endParaRPr lang="en-AU"/>
          </a:p>
        </p:txBody>
      </p:sp>
      <p:sp>
        <p:nvSpPr>
          <p:cNvPr id="8" name="Footer Placeholder 7"/>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9" name="Slide Number Placeholder 8"/>
          <p:cNvSpPr>
            <a:spLocks noGrp="1"/>
          </p:cNvSpPr>
          <p:nvPr>
            <p:ph type="sldNum" sz="quarter" idx="12"/>
          </p:nvPr>
        </p:nvSpPr>
        <p:spPr/>
        <p:txBody>
          <a:bodyPr/>
          <a:lstStyle/>
          <a:p>
            <a:fld id="{D0E8C58C-0836-46C6-8F9A-AF87B5CA09C9}" type="slidenum">
              <a:rPr lang="en-AU" smtClean="0"/>
              <a:t>‹#›</a:t>
            </a:fld>
            <a:endParaRPr lang="en-AU"/>
          </a:p>
        </p:txBody>
      </p:sp>
      <p:pic>
        <p:nvPicPr>
          <p:cNvPr id="11" name="Picture 10">
            <a:extLst>
              <a:ext uri="{FF2B5EF4-FFF2-40B4-BE49-F238E27FC236}">
                <a16:creationId xmlns:a16="http://schemas.microsoft.com/office/drawing/2014/main" id="{13E0D470-313C-4E4C-92FB-009F9568B408}"/>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1327455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99592" y="274638"/>
            <a:ext cx="7787208" cy="778098"/>
          </a:xfrm>
        </p:spPr>
        <p:txBody>
          <a:bodyPr/>
          <a:lstStyle/>
          <a:p>
            <a:r>
              <a:rPr lang="en-US" dirty="0"/>
              <a:t>Click to edit Master title style</a:t>
            </a:r>
            <a:endParaRPr lang="en-AU" dirty="0"/>
          </a:p>
        </p:txBody>
      </p:sp>
      <p:sp>
        <p:nvSpPr>
          <p:cNvPr id="3" name="Date Placeholder 2"/>
          <p:cNvSpPr>
            <a:spLocks noGrp="1"/>
          </p:cNvSpPr>
          <p:nvPr>
            <p:ph type="dt" sz="half" idx="10"/>
          </p:nvPr>
        </p:nvSpPr>
        <p:spPr/>
        <p:txBody>
          <a:bodyPr/>
          <a:lstStyle/>
          <a:p>
            <a:fld id="{3054D5B1-B0B7-4FEE-A636-82BBB8DC2F24}" type="datetime1">
              <a:rPr lang="en-AU" smtClean="0"/>
              <a:t>14/1/22</a:t>
            </a:fld>
            <a:endParaRPr lang="en-AU"/>
          </a:p>
        </p:txBody>
      </p:sp>
      <p:sp>
        <p:nvSpPr>
          <p:cNvPr id="4" name="Footer Placeholder 3"/>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5" name="Slide Number Placeholder 4"/>
          <p:cNvSpPr>
            <a:spLocks noGrp="1"/>
          </p:cNvSpPr>
          <p:nvPr>
            <p:ph type="sldNum" sz="quarter" idx="12"/>
          </p:nvPr>
        </p:nvSpPr>
        <p:spPr/>
        <p:txBody>
          <a:bodyPr/>
          <a:lstStyle/>
          <a:p>
            <a:fld id="{D0E8C58C-0836-46C6-8F9A-AF87B5CA09C9}" type="slidenum">
              <a:rPr lang="en-AU" smtClean="0"/>
              <a:t>‹#›</a:t>
            </a:fld>
            <a:endParaRPr lang="en-AU"/>
          </a:p>
        </p:txBody>
      </p:sp>
      <p:pic>
        <p:nvPicPr>
          <p:cNvPr id="7" name="Picture 6">
            <a:extLst>
              <a:ext uri="{FF2B5EF4-FFF2-40B4-BE49-F238E27FC236}">
                <a16:creationId xmlns:a16="http://schemas.microsoft.com/office/drawing/2014/main" id="{E1BA08F3-D981-6247-9C8B-C1DA914B3169}"/>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43795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83E332-3D0B-4932-A3B1-41A6E16690E0}" type="datetime1">
              <a:rPr lang="en-AU" smtClean="0"/>
              <a:t>14/1/22</a:t>
            </a:fld>
            <a:endParaRPr lang="en-AU"/>
          </a:p>
        </p:txBody>
      </p:sp>
      <p:sp>
        <p:nvSpPr>
          <p:cNvPr id="3" name="Footer Placeholder 2"/>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4" name="Slide Number Placeholder 3"/>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26675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AU"/>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15EB9C4-EF48-4255-A3A3-972222EC13E9}"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2500744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AU"/>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3C94F8-BF1B-412F-A811-124AF48AB6BD}"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3990416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778098"/>
          </a:xfrm>
          <a:prstGeom prst="rect">
            <a:avLst/>
          </a:prstGeom>
        </p:spPr>
        <p:txBody>
          <a:bodyPr vert="horz" lIns="91440" tIns="45720" rIns="91440" bIns="45720" rtlCol="0" anchor="ctr">
            <a:normAutofit/>
          </a:bodyPr>
          <a:lstStyle/>
          <a:p>
            <a:r>
              <a:rPr lang="en-US" dirty="0"/>
              <a:t>Click to edit Master title style</a:t>
            </a:r>
            <a:endParaRPr lang="en-AU" dirty="0"/>
          </a:p>
        </p:txBody>
      </p:sp>
      <p:sp>
        <p:nvSpPr>
          <p:cNvPr id="3" name="Text Placeholder 2"/>
          <p:cNvSpPr>
            <a:spLocks noGrp="1"/>
          </p:cNvSpPr>
          <p:nvPr>
            <p:ph type="body" idx="1"/>
          </p:nvPr>
        </p:nvSpPr>
        <p:spPr>
          <a:xfrm>
            <a:off x="457200" y="1268760"/>
            <a:ext cx="8229600" cy="485740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C3DB84-98FB-4B92-9E59-12D7CC27F3EE}" type="datetime1">
              <a:rPr lang="en-AU" smtClean="0"/>
              <a:t>14/1/22</a:t>
            </a:fld>
            <a:endParaRPr lang="en-AU"/>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AU" dirty="0"/>
              <a:t>© Len Bass</a:t>
            </a:r>
            <a:r>
              <a:rPr lang="en-AU"/>
              <a:t>, Paul </a:t>
            </a:r>
            <a:r>
              <a:rPr lang="en-AU" dirty="0"/>
              <a:t>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E8C58C-0836-46C6-8F9A-AF87B5CA09C9}" type="slidenum">
              <a:rPr lang="en-AU" smtClean="0"/>
              <a:t>‹#›</a:t>
            </a:fld>
            <a:endParaRPr lang="en-AU"/>
          </a:p>
        </p:txBody>
      </p:sp>
    </p:spTree>
    <p:extLst>
      <p:ext uri="{BB962C8B-B14F-4D97-AF65-F5344CB8AC3E}">
        <p14:creationId xmlns:p14="http://schemas.microsoft.com/office/powerpoint/2010/main" val="37011788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914400" rtl="0" eaLnBrk="1" latinLnBrk="0" hangingPunct="1">
        <a:lnSpc>
          <a:spcPct val="80000"/>
        </a:lnSpc>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a:t>Chapter 3: Understanding Quality Attributes</a:t>
            </a:r>
          </a:p>
        </p:txBody>
      </p:sp>
      <p:sp>
        <p:nvSpPr>
          <p:cNvPr id="3" name="Subtitle 2"/>
          <p:cNvSpPr>
            <a:spLocks noGrp="1"/>
          </p:cNvSpPr>
          <p:nvPr>
            <p:ph type="subTitle" idx="1"/>
          </p:nvPr>
        </p:nvSpPr>
        <p:spPr>
          <a:xfrm>
            <a:off x="1371600" y="3886200"/>
            <a:ext cx="6400800" cy="2063080"/>
          </a:xfrm>
        </p:spPr>
        <p:txBody>
          <a:bodyPr>
            <a:normAutofit fontScale="92500" lnSpcReduction="20000"/>
          </a:bodyPr>
          <a:lstStyle/>
          <a:p>
            <a:r>
              <a:rPr lang="en-US" i="1" dirty="0"/>
              <a:t>Quality is never an accident; it is always the result of high intention, sincere effort, intelligent direction and skillful execution. </a:t>
            </a:r>
            <a:br>
              <a:rPr lang="en-US" i="1" dirty="0"/>
            </a:br>
            <a:r>
              <a:rPr lang="en-US" dirty="0"/>
              <a:t>—William A. Foster </a:t>
            </a:r>
          </a:p>
          <a:p>
            <a:endParaRPr lang="en-AU"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7635391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Specifying Quality Attribute Requirements</a:t>
            </a:r>
          </a:p>
        </p:txBody>
      </p:sp>
      <p:sp>
        <p:nvSpPr>
          <p:cNvPr id="3" name="Content Placeholder 2"/>
          <p:cNvSpPr>
            <a:spLocks noGrp="1"/>
          </p:cNvSpPr>
          <p:nvPr>
            <p:ph idx="1"/>
          </p:nvPr>
        </p:nvSpPr>
        <p:spPr>
          <a:xfrm>
            <a:off x="457200" y="1268761"/>
            <a:ext cx="8229600" cy="4752527"/>
          </a:xfrm>
        </p:spPr>
        <p:txBody>
          <a:bodyPr>
            <a:normAutofit/>
          </a:bodyPr>
          <a:lstStyle/>
          <a:p>
            <a:pPr marL="0" indent="0">
              <a:buNone/>
            </a:pPr>
            <a:r>
              <a:rPr lang="en-US" dirty="0"/>
              <a:t>We distinguish </a:t>
            </a:r>
            <a:r>
              <a:rPr lang="en-US" i="1" dirty="0"/>
              <a:t>general</a:t>
            </a:r>
            <a:r>
              <a:rPr lang="en-US" dirty="0"/>
              <a:t> quality attribute scenarios ( “general scenarios”)—those that are system independent and can, potentially, pertain to any system—from </a:t>
            </a:r>
            <a:r>
              <a:rPr lang="en-US" i="1" dirty="0"/>
              <a:t>concrete</a:t>
            </a:r>
            <a:r>
              <a:rPr lang="en-US" dirty="0"/>
              <a:t> quality attribute scenarios (concrete scenarios)—those that are specific to the particular system under consideration. </a:t>
            </a:r>
          </a:p>
          <a:p>
            <a:endParaRPr lang="en-US" dirty="0"/>
          </a:p>
          <a:p>
            <a:endParaRPr lang="en-US" sz="2800"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9427347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Specifying Quality Attribute Requirements</a:t>
            </a:r>
          </a:p>
        </p:txBody>
      </p:sp>
      <p:sp>
        <p:nvSpPr>
          <p:cNvPr id="3" name="Content Placeholder 2"/>
          <p:cNvSpPr>
            <a:spLocks noGrp="1"/>
          </p:cNvSpPr>
          <p:nvPr>
            <p:ph idx="1"/>
          </p:nvPr>
        </p:nvSpPr>
        <p:spPr>
          <a:xfrm>
            <a:off x="457200" y="1268761"/>
            <a:ext cx="8229600" cy="2448271"/>
          </a:xfrm>
        </p:spPr>
        <p:txBody>
          <a:bodyPr>
            <a:normAutofit/>
          </a:bodyPr>
          <a:lstStyle/>
          <a:p>
            <a:pPr marL="0" indent="0">
              <a:buNone/>
            </a:pPr>
            <a:r>
              <a:rPr lang="en-US" dirty="0"/>
              <a:t>Example general scenario for availability:</a:t>
            </a:r>
          </a:p>
          <a:p>
            <a:endParaRPr lang="en-US" dirty="0"/>
          </a:p>
          <a:p>
            <a:endParaRPr lang="en-US" sz="2800"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6" name="Picture 5">
            <a:extLst>
              <a:ext uri="{FF2B5EF4-FFF2-40B4-BE49-F238E27FC236}">
                <a16:creationId xmlns:a16="http://schemas.microsoft.com/office/drawing/2014/main" id="{BB51A4E9-0E45-EC40-8A79-A661E9719F8F}"/>
              </a:ext>
            </a:extLst>
          </p:cNvPr>
          <p:cNvPicPr>
            <a:picLocks noChangeAspect="1"/>
          </p:cNvPicPr>
          <p:nvPr/>
        </p:nvPicPr>
        <p:blipFill>
          <a:blip r:embed="rId2"/>
          <a:stretch>
            <a:fillRect/>
          </a:stretch>
        </p:blipFill>
        <p:spPr>
          <a:xfrm>
            <a:off x="167462" y="2289840"/>
            <a:ext cx="8941042" cy="3743561"/>
          </a:xfrm>
          <a:prstGeom prst="rect">
            <a:avLst/>
          </a:prstGeom>
        </p:spPr>
      </p:pic>
    </p:spTree>
    <p:extLst>
      <p:ext uri="{BB962C8B-B14F-4D97-AF65-F5344CB8AC3E}">
        <p14:creationId xmlns:p14="http://schemas.microsoft.com/office/powerpoint/2010/main" val="38996592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Achieving Quality Attributes Through Patterns and Tactics</a:t>
            </a:r>
          </a:p>
        </p:txBody>
      </p:sp>
      <p:sp>
        <p:nvSpPr>
          <p:cNvPr id="3" name="Content Placeholder 2"/>
          <p:cNvSpPr>
            <a:spLocks noGrp="1"/>
          </p:cNvSpPr>
          <p:nvPr>
            <p:ph idx="1"/>
          </p:nvPr>
        </p:nvSpPr>
        <p:spPr>
          <a:xfrm>
            <a:off x="457200" y="1268761"/>
            <a:ext cx="8229600" cy="4752527"/>
          </a:xfrm>
        </p:spPr>
        <p:txBody>
          <a:bodyPr>
            <a:normAutofit/>
          </a:bodyPr>
          <a:lstStyle/>
          <a:p>
            <a:r>
              <a:rPr lang="en-US" dirty="0"/>
              <a:t>There are a collection of primitive design techniques that an architect can use to achieve a quality attribute response. </a:t>
            </a:r>
          </a:p>
          <a:p>
            <a:r>
              <a:rPr lang="en-US" dirty="0"/>
              <a:t>We call these architectural design primitives </a:t>
            </a:r>
            <a:r>
              <a:rPr lang="en-US" i="1" dirty="0"/>
              <a:t>tactics</a:t>
            </a:r>
            <a:r>
              <a:rPr lang="en-US" dirty="0"/>
              <a:t>.</a:t>
            </a:r>
          </a:p>
          <a:p>
            <a:r>
              <a:rPr lang="en-US" dirty="0"/>
              <a:t>Tactics, like design patterns, are techniques that architects have been using for years. We do not </a:t>
            </a:r>
            <a:r>
              <a:rPr lang="en-US" i="1" dirty="0"/>
              <a:t>invent</a:t>
            </a:r>
            <a:r>
              <a:rPr lang="en-US" dirty="0"/>
              <a:t> tactics, we simply capture what architects do in practice. </a:t>
            </a:r>
          </a:p>
          <a:p>
            <a:endParaRPr lang="en-US" dirty="0"/>
          </a:p>
          <a:p>
            <a:endParaRPr lang="en-US" dirty="0"/>
          </a:p>
          <a:p>
            <a:endParaRPr lang="en-US" sz="2800"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8380522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Achieving Quality Attributes Through Patterns and Tactics</a:t>
            </a:r>
          </a:p>
        </p:txBody>
      </p:sp>
      <p:sp>
        <p:nvSpPr>
          <p:cNvPr id="3" name="Content Placeholder 2"/>
          <p:cNvSpPr>
            <a:spLocks noGrp="1"/>
          </p:cNvSpPr>
          <p:nvPr>
            <p:ph idx="1"/>
          </p:nvPr>
        </p:nvSpPr>
        <p:spPr>
          <a:xfrm>
            <a:off x="457200" y="1268761"/>
            <a:ext cx="8229600" cy="4752527"/>
          </a:xfrm>
        </p:spPr>
        <p:txBody>
          <a:bodyPr>
            <a:normAutofit/>
          </a:bodyPr>
          <a:lstStyle/>
          <a:p>
            <a:r>
              <a:rPr lang="en-US" dirty="0"/>
              <a:t>An architectural pattern describes a recurring design problem that arises in specific design contexts and presents a well-proven architectural solution for the problem. </a:t>
            </a:r>
          </a:p>
          <a:p>
            <a:r>
              <a:rPr lang="en-US" dirty="0"/>
              <a:t>The solution is specified by describing the roles of its constituent elements, their responsibilities and relationships, and the ways in which they collaborate. </a:t>
            </a:r>
          </a:p>
          <a:p>
            <a:endParaRPr lang="en-US" dirty="0"/>
          </a:p>
          <a:p>
            <a:endParaRPr lang="en-US" sz="2800"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7695662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Achieving QAs Through Patterns and Tactics</a:t>
            </a:r>
          </a:p>
        </p:txBody>
      </p:sp>
      <p:sp>
        <p:nvSpPr>
          <p:cNvPr id="3" name="Content Placeholder 2"/>
          <p:cNvSpPr>
            <a:spLocks noGrp="1"/>
          </p:cNvSpPr>
          <p:nvPr>
            <p:ph idx="1"/>
          </p:nvPr>
        </p:nvSpPr>
        <p:spPr>
          <a:xfrm>
            <a:off x="457200" y="1268761"/>
            <a:ext cx="8229600" cy="4752527"/>
          </a:xfrm>
        </p:spPr>
        <p:txBody>
          <a:bodyPr>
            <a:normAutofit/>
          </a:bodyPr>
          <a:lstStyle/>
          <a:p>
            <a:r>
              <a:rPr lang="en-US" dirty="0"/>
              <a:t>Patterns typically comprise multiple design decisions and, in fact, often comprise multi- </a:t>
            </a:r>
            <a:r>
              <a:rPr lang="en-US" dirty="0" err="1"/>
              <a:t>ple</a:t>
            </a:r>
            <a:r>
              <a:rPr lang="en-US" dirty="0"/>
              <a:t> quality attribute tactics. </a:t>
            </a:r>
          </a:p>
          <a:p>
            <a:r>
              <a:rPr lang="en-US" dirty="0"/>
              <a:t>We say that patterns often bundle tactics and, consequently, frequently make tradeoffs among quality attributes. </a:t>
            </a:r>
          </a:p>
          <a:p>
            <a:endParaRPr lang="en-US" dirty="0"/>
          </a:p>
          <a:p>
            <a:endParaRPr lang="en-US" dirty="0"/>
          </a:p>
          <a:p>
            <a:endParaRPr lang="en-US" sz="2800"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3333013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Achieving QAs Through Tactics</a:t>
            </a:r>
          </a:p>
        </p:txBody>
      </p:sp>
      <p:sp>
        <p:nvSpPr>
          <p:cNvPr id="3" name="Content Placeholder 2"/>
          <p:cNvSpPr>
            <a:spLocks noGrp="1"/>
          </p:cNvSpPr>
          <p:nvPr>
            <p:ph idx="1"/>
          </p:nvPr>
        </p:nvSpPr>
        <p:spPr>
          <a:xfrm>
            <a:off x="457200" y="1268761"/>
            <a:ext cx="8229600" cy="4752527"/>
          </a:xfrm>
        </p:spPr>
        <p:txBody>
          <a:bodyPr>
            <a:normAutofit fontScale="85000" lnSpcReduction="20000"/>
          </a:bodyPr>
          <a:lstStyle/>
          <a:p>
            <a:pPr marL="0" indent="0">
              <a:buNone/>
            </a:pPr>
            <a:r>
              <a:rPr lang="en-US" dirty="0"/>
              <a:t>Patterns are ubiquitous. Why do we do also bother with tactics?  </a:t>
            </a:r>
          </a:p>
          <a:p>
            <a:pPr marL="0" indent="0">
              <a:buNone/>
            </a:pPr>
            <a:r>
              <a:rPr lang="en-US" dirty="0"/>
              <a:t>There are three reasons: </a:t>
            </a:r>
          </a:p>
          <a:p>
            <a:pPr marL="971550" lvl="1" indent="-514350">
              <a:buFont typeface="+mj-lt"/>
              <a:buAutoNum type="arabicPeriod"/>
            </a:pPr>
            <a:r>
              <a:rPr lang="en-US" dirty="0"/>
              <a:t>Design patterns are complex; they are a bundle of design decisions. But patterns are often difficult to apply as is; architects need to modify and adapt them. By understanding tactics, an architect can assess options for augmenting an existing pattern to achieve a quality attribute goal. </a:t>
            </a:r>
          </a:p>
          <a:p>
            <a:pPr marL="971550" lvl="1" indent="-514350">
              <a:buFont typeface="+mj-lt"/>
              <a:buAutoNum type="arabicPeriod"/>
            </a:pPr>
            <a:r>
              <a:rPr lang="en-US" dirty="0"/>
              <a:t>If no pattern exists to realize the architect’s design goal, tactics allow the architect to construct a design fragment from “first principles”. </a:t>
            </a:r>
          </a:p>
          <a:p>
            <a:pPr marL="971550" lvl="1" indent="-514350">
              <a:buFont typeface="+mj-lt"/>
              <a:buAutoNum type="arabicPeriod"/>
            </a:pPr>
            <a:r>
              <a:rPr lang="en-US" dirty="0"/>
              <a:t>Tactics provide a way of making design and analysis more systematic.</a:t>
            </a:r>
          </a:p>
          <a:p>
            <a:endParaRPr lang="en-US" sz="2800"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3913904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54B87-493F-5E4D-8542-9D329EDF8906}"/>
              </a:ext>
            </a:extLst>
          </p:cNvPr>
          <p:cNvSpPr>
            <a:spLocks noGrp="1"/>
          </p:cNvSpPr>
          <p:nvPr>
            <p:ph type="title"/>
          </p:nvPr>
        </p:nvSpPr>
        <p:spPr/>
        <p:txBody>
          <a:bodyPr>
            <a:normAutofit fontScale="90000"/>
          </a:bodyPr>
          <a:lstStyle/>
          <a:p>
            <a:r>
              <a:rPr lang="en-US" dirty="0"/>
              <a:t>Analyzing QA Design Decisions: Tactics-Based Questionnaires </a:t>
            </a:r>
          </a:p>
        </p:txBody>
      </p:sp>
      <p:sp>
        <p:nvSpPr>
          <p:cNvPr id="3" name="Content Placeholder 2">
            <a:extLst>
              <a:ext uri="{FF2B5EF4-FFF2-40B4-BE49-F238E27FC236}">
                <a16:creationId xmlns:a16="http://schemas.microsoft.com/office/drawing/2014/main" id="{90D3DD56-8FCA-874A-8E77-1E4B12BEFDF4}"/>
              </a:ext>
            </a:extLst>
          </p:cNvPr>
          <p:cNvSpPr>
            <a:spLocks noGrp="1"/>
          </p:cNvSpPr>
          <p:nvPr>
            <p:ph idx="1"/>
          </p:nvPr>
        </p:nvSpPr>
        <p:spPr/>
        <p:txBody>
          <a:bodyPr/>
          <a:lstStyle/>
          <a:p>
            <a:r>
              <a:rPr lang="en-US" dirty="0"/>
              <a:t>Analyzing how well quality attributes have been achieved is a critical part of the task of designing an architecture. </a:t>
            </a:r>
          </a:p>
          <a:p>
            <a:r>
              <a:rPr lang="en-US" dirty="0"/>
              <a:t>You shouldn’t wait until your design is "complete" before you begin to do it. </a:t>
            </a:r>
          </a:p>
          <a:p>
            <a:r>
              <a:rPr lang="en-US" dirty="0"/>
              <a:t>Opportunities for quality attribute analysis crop up at many different points in the software development life cycle, even very early ones. </a:t>
            </a:r>
          </a:p>
          <a:p>
            <a:endParaRPr lang="en-US" dirty="0"/>
          </a:p>
        </p:txBody>
      </p:sp>
      <p:sp>
        <p:nvSpPr>
          <p:cNvPr id="4" name="Footer Placeholder 3">
            <a:extLst>
              <a:ext uri="{FF2B5EF4-FFF2-40B4-BE49-F238E27FC236}">
                <a16:creationId xmlns:a16="http://schemas.microsoft.com/office/drawing/2014/main" id="{33CDBC07-70D2-9642-B8FB-44B871AD4E72}"/>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1941166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54B87-493F-5E4D-8542-9D329EDF8906}"/>
              </a:ext>
            </a:extLst>
          </p:cNvPr>
          <p:cNvSpPr>
            <a:spLocks noGrp="1"/>
          </p:cNvSpPr>
          <p:nvPr>
            <p:ph type="title"/>
          </p:nvPr>
        </p:nvSpPr>
        <p:spPr/>
        <p:txBody>
          <a:bodyPr>
            <a:normAutofit fontScale="90000"/>
          </a:bodyPr>
          <a:lstStyle/>
          <a:p>
            <a:r>
              <a:rPr lang="en-US" dirty="0"/>
              <a:t>Analyzing QA Design Decisions: Tactics-Based Questionnaires </a:t>
            </a:r>
          </a:p>
        </p:txBody>
      </p:sp>
      <p:sp>
        <p:nvSpPr>
          <p:cNvPr id="3" name="Content Placeholder 2">
            <a:extLst>
              <a:ext uri="{FF2B5EF4-FFF2-40B4-BE49-F238E27FC236}">
                <a16:creationId xmlns:a16="http://schemas.microsoft.com/office/drawing/2014/main" id="{90D3DD56-8FCA-874A-8E77-1E4B12BEFDF4}"/>
              </a:ext>
            </a:extLst>
          </p:cNvPr>
          <p:cNvSpPr>
            <a:spLocks noGrp="1"/>
          </p:cNvSpPr>
          <p:nvPr>
            <p:ph idx="1"/>
          </p:nvPr>
        </p:nvSpPr>
        <p:spPr/>
        <p:txBody>
          <a:bodyPr>
            <a:normAutofit/>
          </a:bodyPr>
          <a:lstStyle/>
          <a:p>
            <a:r>
              <a:rPr lang="en-US" dirty="0"/>
              <a:t>The accuracy of the analysis and expected degree of confidence in the analysis results will vary according to the maturity of the available artifacts. </a:t>
            </a:r>
          </a:p>
          <a:p>
            <a:r>
              <a:rPr lang="en-US" dirty="0"/>
              <a:t>Tactics-based questionnaires can be helpful in gaining insights into the architecture’s ability to support the needed quality attributes. </a:t>
            </a:r>
          </a:p>
          <a:p>
            <a:r>
              <a:rPr lang="en-US" dirty="0"/>
              <a:t>Tactics-based questionnaires will be provided in Chapters 4-13.</a:t>
            </a:r>
          </a:p>
          <a:p>
            <a:endParaRPr lang="en-US" dirty="0"/>
          </a:p>
        </p:txBody>
      </p:sp>
      <p:sp>
        <p:nvSpPr>
          <p:cNvPr id="4" name="Footer Placeholder 3">
            <a:extLst>
              <a:ext uri="{FF2B5EF4-FFF2-40B4-BE49-F238E27FC236}">
                <a16:creationId xmlns:a16="http://schemas.microsoft.com/office/drawing/2014/main" id="{33CDBC07-70D2-9642-B8FB-44B871AD4E72}"/>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0560890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54B87-493F-5E4D-8542-9D329EDF8906}"/>
              </a:ext>
            </a:extLst>
          </p:cNvPr>
          <p:cNvSpPr>
            <a:spLocks noGrp="1"/>
          </p:cNvSpPr>
          <p:nvPr>
            <p:ph type="title"/>
          </p:nvPr>
        </p:nvSpPr>
        <p:spPr/>
        <p:txBody>
          <a:bodyPr>
            <a:normAutofit fontScale="90000"/>
          </a:bodyPr>
          <a:lstStyle/>
          <a:p>
            <a:r>
              <a:rPr lang="en-US" dirty="0"/>
              <a:t>Analyzing QA Design Decisions: Tactics-Based Questionnaires </a:t>
            </a:r>
          </a:p>
        </p:txBody>
      </p:sp>
      <p:sp>
        <p:nvSpPr>
          <p:cNvPr id="3" name="Content Placeholder 2">
            <a:extLst>
              <a:ext uri="{FF2B5EF4-FFF2-40B4-BE49-F238E27FC236}">
                <a16:creationId xmlns:a16="http://schemas.microsoft.com/office/drawing/2014/main" id="{90D3DD56-8FCA-874A-8E77-1E4B12BEFDF4}"/>
              </a:ext>
            </a:extLst>
          </p:cNvPr>
          <p:cNvSpPr>
            <a:spLocks noGrp="1"/>
          </p:cNvSpPr>
          <p:nvPr>
            <p:ph idx="1"/>
          </p:nvPr>
        </p:nvSpPr>
        <p:spPr/>
        <p:txBody>
          <a:bodyPr>
            <a:normAutofit/>
          </a:bodyPr>
          <a:lstStyle/>
          <a:p>
            <a:r>
              <a:rPr lang="en-US" dirty="0"/>
              <a:t>The accuracy of the analysis and expected degree of confidence in the analysis results will vary according to the maturity of the available artifacts. </a:t>
            </a:r>
          </a:p>
          <a:p>
            <a:r>
              <a:rPr lang="en-US" dirty="0"/>
              <a:t>Tactics-based questionnaires can be helpful in gaining insights into the architecture’s ability to support the needed quality attributes. </a:t>
            </a:r>
          </a:p>
          <a:p>
            <a:r>
              <a:rPr lang="en-US" dirty="0"/>
              <a:t>Tactics-based questionnaires will be provided in Chapters 4-13.</a:t>
            </a:r>
          </a:p>
          <a:p>
            <a:endParaRPr lang="en-US" dirty="0"/>
          </a:p>
        </p:txBody>
      </p:sp>
      <p:sp>
        <p:nvSpPr>
          <p:cNvPr id="4" name="Footer Placeholder 3">
            <a:extLst>
              <a:ext uri="{FF2B5EF4-FFF2-40B4-BE49-F238E27FC236}">
                <a16:creationId xmlns:a16="http://schemas.microsoft.com/office/drawing/2014/main" id="{33CDBC07-70D2-9642-B8FB-44B871AD4E72}"/>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9590190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54B87-493F-5E4D-8542-9D329EDF8906}"/>
              </a:ext>
            </a:extLst>
          </p:cNvPr>
          <p:cNvSpPr>
            <a:spLocks noGrp="1"/>
          </p:cNvSpPr>
          <p:nvPr>
            <p:ph type="title"/>
          </p:nvPr>
        </p:nvSpPr>
        <p:spPr/>
        <p:txBody>
          <a:bodyPr>
            <a:normAutofit fontScale="90000"/>
          </a:bodyPr>
          <a:lstStyle/>
          <a:p>
            <a:r>
              <a:rPr lang="en-US" dirty="0"/>
              <a:t>Analyzing QA Design Decisions: Tactics-Based Questionnaires </a:t>
            </a:r>
          </a:p>
        </p:txBody>
      </p:sp>
      <p:sp>
        <p:nvSpPr>
          <p:cNvPr id="3" name="Content Placeholder 2">
            <a:extLst>
              <a:ext uri="{FF2B5EF4-FFF2-40B4-BE49-F238E27FC236}">
                <a16:creationId xmlns:a16="http://schemas.microsoft.com/office/drawing/2014/main" id="{90D3DD56-8FCA-874A-8E77-1E4B12BEFDF4}"/>
              </a:ext>
            </a:extLst>
          </p:cNvPr>
          <p:cNvSpPr>
            <a:spLocks noGrp="1"/>
          </p:cNvSpPr>
          <p:nvPr>
            <p:ph idx="1"/>
          </p:nvPr>
        </p:nvSpPr>
        <p:spPr/>
        <p:txBody>
          <a:bodyPr>
            <a:normAutofit fontScale="70000" lnSpcReduction="20000"/>
          </a:bodyPr>
          <a:lstStyle/>
          <a:p>
            <a:pPr marL="0" indent="0">
              <a:buNone/>
            </a:pPr>
            <a:r>
              <a:rPr lang="en-US" dirty="0"/>
              <a:t>For each question in the questionnaire, the analyst records the following information: </a:t>
            </a:r>
          </a:p>
          <a:p>
            <a:pPr marL="514350" indent="-514350">
              <a:buFont typeface="+mj-lt"/>
              <a:buAutoNum type="arabicPeriod"/>
            </a:pPr>
            <a:r>
              <a:rPr lang="en-US" dirty="0"/>
              <a:t>Whether each tactic is supported by the system’s architecture.</a:t>
            </a:r>
          </a:p>
          <a:p>
            <a:pPr marL="514350" indent="-514350">
              <a:buFont typeface="+mj-lt"/>
              <a:buAutoNum type="arabicPeriod"/>
            </a:pPr>
            <a:r>
              <a:rPr lang="en-US" dirty="0"/>
              <a:t>Whether there are any obvious risks in the use (or nonuse) of this tactic. If the tactic has been used, record how it is realized in the system, or how it is intended to be realized (e.g., via custom code, generic frameworks, or externally produced components).</a:t>
            </a:r>
          </a:p>
          <a:p>
            <a:pPr marL="514350" indent="-514350">
              <a:buFont typeface="+mj-lt"/>
              <a:buAutoNum type="arabicPeriod"/>
            </a:pPr>
            <a:r>
              <a:rPr lang="en-US" dirty="0"/>
              <a:t>The specific design decisions made to realize the tactic and where in the code base the implementation (realization) may be found. This is useful for auditing and architecture reconstruction purposes.</a:t>
            </a:r>
          </a:p>
          <a:p>
            <a:pPr marL="514350" indent="-514350">
              <a:buFont typeface="+mj-lt"/>
              <a:buAutoNum type="arabicPeriod"/>
            </a:pPr>
            <a:r>
              <a:rPr lang="en-US" dirty="0"/>
              <a:t>Any rationale or assumptions made in the realization of this tactic. </a:t>
            </a:r>
          </a:p>
          <a:p>
            <a:endParaRPr lang="en-US" dirty="0"/>
          </a:p>
        </p:txBody>
      </p:sp>
      <p:sp>
        <p:nvSpPr>
          <p:cNvPr id="4" name="Footer Placeholder 3">
            <a:extLst>
              <a:ext uri="{FF2B5EF4-FFF2-40B4-BE49-F238E27FC236}">
                <a16:creationId xmlns:a16="http://schemas.microsoft.com/office/drawing/2014/main" id="{33CDBC07-70D2-9642-B8FB-44B871AD4E72}"/>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2655090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Chapter Outline</a:t>
            </a:r>
          </a:p>
        </p:txBody>
      </p:sp>
      <p:sp>
        <p:nvSpPr>
          <p:cNvPr id="3" name="Content Placeholder 2"/>
          <p:cNvSpPr>
            <a:spLocks noGrp="1"/>
          </p:cNvSpPr>
          <p:nvPr>
            <p:ph idx="1"/>
          </p:nvPr>
        </p:nvSpPr>
        <p:spPr/>
        <p:txBody>
          <a:bodyPr/>
          <a:lstStyle/>
          <a:p>
            <a:r>
              <a:rPr lang="en-US" sz="3200" b="0" i="0" u="none" strike="noStrike" kern="1200" baseline="0" dirty="0">
                <a:solidFill>
                  <a:schemeClr val="tx1"/>
                </a:solidFill>
                <a:latin typeface="+mn-lt"/>
                <a:ea typeface="+mn-ea"/>
                <a:cs typeface="+mn-cs"/>
              </a:rPr>
              <a:t>Architecture and Requirements</a:t>
            </a:r>
          </a:p>
          <a:p>
            <a:r>
              <a:rPr lang="en-US" dirty="0"/>
              <a:t>Functionality</a:t>
            </a:r>
            <a:endParaRPr lang="en-US" sz="3200" b="0" i="0" u="none" strike="noStrike" kern="1200" baseline="0" dirty="0">
              <a:solidFill>
                <a:schemeClr val="tx1"/>
              </a:solidFill>
              <a:latin typeface="+mn-lt"/>
              <a:ea typeface="+mn-ea"/>
              <a:cs typeface="+mn-cs"/>
            </a:endParaRPr>
          </a:p>
          <a:p>
            <a:r>
              <a:rPr lang="en-US" sz="3200" b="0" i="0" u="none" strike="noStrike" kern="1200" baseline="0" dirty="0">
                <a:solidFill>
                  <a:schemeClr val="tx1"/>
                </a:solidFill>
                <a:latin typeface="+mn-lt"/>
                <a:ea typeface="+mn-ea"/>
                <a:cs typeface="+mn-cs"/>
              </a:rPr>
              <a:t>Quality Attribute</a:t>
            </a:r>
            <a:r>
              <a:rPr lang="en-US" sz="3200" b="0" i="0" u="none" strike="noStrike" kern="1200" dirty="0">
                <a:solidFill>
                  <a:schemeClr val="tx1"/>
                </a:solidFill>
                <a:latin typeface="+mn-lt"/>
                <a:ea typeface="+mn-ea"/>
                <a:cs typeface="+mn-cs"/>
              </a:rPr>
              <a:t> Considerations</a:t>
            </a:r>
          </a:p>
          <a:p>
            <a:r>
              <a:rPr lang="en-US" dirty="0"/>
              <a:t>Specifying Quality Attribute Requirements</a:t>
            </a:r>
          </a:p>
          <a:p>
            <a:r>
              <a:rPr lang="en-US" dirty="0"/>
              <a:t>Achieving Quality Attributes through Tactics</a:t>
            </a:r>
          </a:p>
          <a:p>
            <a:r>
              <a:rPr lang="en-US" sz="3200" b="0" i="0" u="none" strike="noStrike" kern="1200" baseline="0" dirty="0">
                <a:solidFill>
                  <a:schemeClr val="tx1"/>
                </a:solidFill>
                <a:latin typeface="+mn-lt"/>
                <a:ea typeface="+mn-ea"/>
                <a:cs typeface="+mn-cs"/>
              </a:rPr>
              <a:t>Guiding</a:t>
            </a:r>
            <a:r>
              <a:rPr lang="en-US" sz="3200" b="0" i="0" u="none" strike="noStrike" kern="1200" dirty="0">
                <a:solidFill>
                  <a:schemeClr val="tx1"/>
                </a:solidFill>
                <a:latin typeface="+mn-lt"/>
                <a:ea typeface="+mn-ea"/>
                <a:cs typeface="+mn-cs"/>
              </a:rPr>
              <a:t> Quality Design Decisions</a:t>
            </a:r>
          </a:p>
          <a:p>
            <a:r>
              <a:rPr lang="en-US" baseline="0" dirty="0"/>
              <a:t>Summary</a:t>
            </a:r>
            <a:r>
              <a:rPr lang="en-US" dirty="0"/>
              <a:t> </a:t>
            </a:r>
            <a:endParaRPr lang="en-US" sz="3200" b="0" i="0" u="none" strike="noStrike" kern="1200" baseline="0" dirty="0">
              <a:solidFill>
                <a:schemeClr val="tx1"/>
              </a:solidFill>
              <a:latin typeface="+mn-lt"/>
              <a:ea typeface="+mn-ea"/>
              <a:cs typeface="+mn-cs"/>
            </a:endParaRP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9668614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fontScale="70000" lnSpcReduction="20000"/>
          </a:bodyPr>
          <a:lstStyle/>
          <a:p>
            <a:r>
              <a:rPr lang="en-US" dirty="0"/>
              <a:t>Requirements for a system come in three categories.</a:t>
            </a:r>
          </a:p>
          <a:p>
            <a:pPr marL="971550" lvl="1" indent="-514350">
              <a:buFont typeface="+mj-lt"/>
              <a:buAutoNum type="arabicPeriod"/>
            </a:pPr>
            <a:r>
              <a:rPr lang="en-US" dirty="0"/>
              <a:t>Functional. These requirements are satisfied by including an appropriate set of responsibilities within the design.</a:t>
            </a:r>
          </a:p>
          <a:p>
            <a:pPr marL="971550" lvl="1" indent="-514350">
              <a:buFont typeface="+mj-lt"/>
              <a:buAutoNum type="arabicPeriod"/>
            </a:pPr>
            <a:r>
              <a:rPr lang="en-US" dirty="0"/>
              <a:t>Quality attribute. These requirements are satisfied by the structures and behaviors of the architecture.</a:t>
            </a:r>
          </a:p>
          <a:p>
            <a:pPr marL="971550" lvl="1" indent="-514350">
              <a:buFont typeface="+mj-lt"/>
              <a:buAutoNum type="arabicPeriod"/>
            </a:pPr>
            <a:r>
              <a:rPr lang="en-US" dirty="0"/>
              <a:t>Constraints. A constraint is a design decision that’s already been made.</a:t>
            </a:r>
          </a:p>
          <a:p>
            <a:r>
              <a:rPr lang="en-US" dirty="0"/>
              <a:t>To express a quality attribute requirement we use a quality attribute scenario.  The parts of the scenario are:</a:t>
            </a:r>
          </a:p>
          <a:p>
            <a:pPr marL="971550" lvl="1" indent="-514350">
              <a:buFont typeface="+mj-lt"/>
              <a:buAutoNum type="arabicPeriod"/>
            </a:pPr>
            <a:r>
              <a:rPr lang="en-US" dirty="0"/>
              <a:t>Source of stimulus. </a:t>
            </a:r>
          </a:p>
          <a:p>
            <a:pPr marL="971550" lvl="1" indent="-514350">
              <a:buFont typeface="+mj-lt"/>
              <a:buAutoNum type="arabicPeriod"/>
            </a:pPr>
            <a:r>
              <a:rPr lang="en-US" dirty="0"/>
              <a:t>Stimulus</a:t>
            </a:r>
          </a:p>
          <a:p>
            <a:pPr marL="971550" lvl="1" indent="-514350">
              <a:buFont typeface="+mj-lt"/>
              <a:buAutoNum type="arabicPeriod"/>
            </a:pPr>
            <a:r>
              <a:rPr lang="en-US" dirty="0"/>
              <a:t>Environment. </a:t>
            </a:r>
          </a:p>
          <a:p>
            <a:pPr marL="971550" lvl="1" indent="-514350">
              <a:buFont typeface="+mj-lt"/>
              <a:buAutoNum type="arabicPeriod"/>
            </a:pPr>
            <a:r>
              <a:rPr lang="en-US" dirty="0"/>
              <a:t>Artifact. </a:t>
            </a:r>
          </a:p>
          <a:p>
            <a:pPr marL="971550" lvl="1" indent="-514350">
              <a:buFont typeface="+mj-lt"/>
              <a:buAutoNum type="arabicPeriod"/>
            </a:pPr>
            <a:r>
              <a:rPr lang="en-US" dirty="0"/>
              <a:t>Response. </a:t>
            </a:r>
          </a:p>
          <a:p>
            <a:pPr marL="971550" lvl="1" indent="-514350">
              <a:buFont typeface="+mj-lt"/>
              <a:buAutoNum type="arabicPeriod"/>
            </a:pPr>
            <a:r>
              <a:rPr lang="en-US" dirty="0"/>
              <a:t>Response measure.  </a:t>
            </a:r>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4209074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fontScale="92500" lnSpcReduction="20000"/>
          </a:bodyPr>
          <a:lstStyle/>
          <a:p>
            <a:r>
              <a:rPr lang="en-US" dirty="0"/>
              <a:t>An architectural tactic is a design decision that affects a quality attribute response. The focus of a tactic is on a single quality attribute response.  </a:t>
            </a:r>
          </a:p>
          <a:p>
            <a:r>
              <a:rPr lang="en-US" dirty="0"/>
              <a:t>Architectural patterns can be seen as “packages” of tactics.</a:t>
            </a:r>
          </a:p>
          <a:p>
            <a:r>
              <a:rPr lang="en-US" dirty="0"/>
              <a:t>An analyst can understand the decisions made in an architecture through the use of a tactics-based checklist. </a:t>
            </a:r>
          </a:p>
          <a:p>
            <a:r>
              <a:rPr lang="en-US" dirty="0"/>
              <a:t>This lightweight architecture analysis technique can provide insights into the strengths and weaknesses of the architecture in a very short amount of time. </a:t>
            </a:r>
          </a:p>
          <a:p>
            <a:endParaRPr lang="en-US" dirty="0"/>
          </a:p>
          <a:p>
            <a:pPr marL="0" indent="0">
              <a:buNone/>
            </a:pPr>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3397551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Architecture and Requirements</a:t>
            </a:r>
          </a:p>
        </p:txBody>
      </p:sp>
      <p:sp>
        <p:nvSpPr>
          <p:cNvPr id="3" name="Content Placeholder 2"/>
          <p:cNvSpPr>
            <a:spLocks noGrp="1"/>
          </p:cNvSpPr>
          <p:nvPr>
            <p:ph idx="1"/>
          </p:nvPr>
        </p:nvSpPr>
        <p:spPr/>
        <p:txBody>
          <a:bodyPr>
            <a:normAutofit fontScale="92500" lnSpcReduction="10000"/>
          </a:bodyPr>
          <a:lstStyle/>
          <a:p>
            <a:pPr marL="0" indent="0">
              <a:buNone/>
            </a:pPr>
            <a:r>
              <a:rPr lang="en-US" dirty="0"/>
              <a:t>System requirements can be categorized as:</a:t>
            </a:r>
          </a:p>
          <a:p>
            <a:pPr lvl="1"/>
            <a:r>
              <a:rPr lang="en-US" dirty="0"/>
              <a:t>Functional requirements.  These requirements state what the system must do, how it must behave or react to run-time stimuli.  </a:t>
            </a:r>
          </a:p>
          <a:p>
            <a:pPr lvl="1"/>
            <a:r>
              <a:rPr lang="en-US" dirty="0"/>
              <a:t>Quality attribute requirements. These requirements annotate (qualify) functional requirements. Qualification might be how fast the function must be performed, how resilient it must be to erroneous input, how easy the function is to learn, etc. </a:t>
            </a:r>
          </a:p>
          <a:p>
            <a:pPr lvl="1"/>
            <a:r>
              <a:rPr lang="en-US" dirty="0"/>
              <a:t>Constraints. A constraint is a design decision with zero degrees of freedom.  That is, it’s a design decision that has already been made for you.  </a:t>
            </a:r>
          </a:p>
          <a:p>
            <a:endParaRPr lang="en-US" dirty="0"/>
          </a:p>
          <a:p>
            <a:endParaRPr lang="en-US" dirty="0"/>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1381734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Functionality </a:t>
            </a:r>
          </a:p>
        </p:txBody>
      </p:sp>
      <p:sp>
        <p:nvSpPr>
          <p:cNvPr id="3" name="Content Placeholder 2"/>
          <p:cNvSpPr>
            <a:spLocks noGrp="1"/>
          </p:cNvSpPr>
          <p:nvPr>
            <p:ph idx="1"/>
          </p:nvPr>
        </p:nvSpPr>
        <p:spPr/>
        <p:txBody>
          <a:bodyPr/>
          <a:lstStyle/>
          <a:p>
            <a:r>
              <a:rPr lang="en-US" dirty="0"/>
              <a:t>Functionality is the ability of the system to do the work for which it was intended.  </a:t>
            </a:r>
          </a:p>
          <a:p>
            <a:r>
              <a:rPr lang="en-US" dirty="0"/>
              <a:t>Functionality has a strange relationship to architecture:</a:t>
            </a:r>
          </a:p>
          <a:p>
            <a:pPr lvl="1"/>
            <a:r>
              <a:rPr lang="en-US" dirty="0"/>
              <a:t>functionality does not determine architecture; given a set of required functionality, there is no end to the architectures you could create to satisfy that functionality</a:t>
            </a:r>
          </a:p>
          <a:p>
            <a:pPr lvl="1"/>
            <a:r>
              <a:rPr lang="en-US"/>
              <a:t>functionality </a:t>
            </a:r>
            <a:r>
              <a:rPr lang="en-US" dirty="0"/>
              <a:t>and quality attributes are orthogonal</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6264199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Quality Attribute Considerations</a:t>
            </a:r>
          </a:p>
        </p:txBody>
      </p:sp>
      <p:sp>
        <p:nvSpPr>
          <p:cNvPr id="3" name="Content Placeholder 2"/>
          <p:cNvSpPr>
            <a:spLocks noGrp="1"/>
          </p:cNvSpPr>
          <p:nvPr>
            <p:ph idx="1"/>
          </p:nvPr>
        </p:nvSpPr>
        <p:spPr/>
        <p:txBody>
          <a:bodyPr>
            <a:normAutofit/>
          </a:bodyPr>
          <a:lstStyle/>
          <a:p>
            <a:pPr marL="0" indent="0">
              <a:buNone/>
            </a:pPr>
            <a:r>
              <a:rPr lang="en-US" dirty="0"/>
              <a:t>If a functional requirement is "when the user presses the green button the Options dialog appears”:</a:t>
            </a:r>
          </a:p>
          <a:p>
            <a:pPr lvl="1"/>
            <a:r>
              <a:rPr lang="en-US" dirty="0"/>
              <a:t>a performance QA annotation might describe how quickly the dialog will appear; </a:t>
            </a:r>
          </a:p>
          <a:p>
            <a:pPr lvl="1"/>
            <a:r>
              <a:rPr lang="en-US" dirty="0"/>
              <a:t>an availability QA annotation might describe how often this function will fail, and how quickly it will be repaired; </a:t>
            </a:r>
          </a:p>
          <a:p>
            <a:pPr lvl="1"/>
            <a:r>
              <a:rPr lang="en-US" dirty="0"/>
              <a:t>a usability QA annotation might describe how easy it is to learn this function.</a:t>
            </a:r>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6452768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Quality Attribute Considerations</a:t>
            </a:r>
          </a:p>
        </p:txBody>
      </p:sp>
      <p:sp>
        <p:nvSpPr>
          <p:cNvPr id="3" name="Content Placeholder 2"/>
          <p:cNvSpPr>
            <a:spLocks noGrp="1"/>
          </p:cNvSpPr>
          <p:nvPr>
            <p:ph idx="1"/>
          </p:nvPr>
        </p:nvSpPr>
        <p:spPr/>
        <p:txBody>
          <a:bodyPr>
            <a:normAutofit lnSpcReduction="10000"/>
          </a:bodyPr>
          <a:lstStyle/>
          <a:p>
            <a:pPr marL="0" indent="0">
              <a:buNone/>
            </a:pPr>
            <a:r>
              <a:rPr lang="en-US" dirty="0"/>
              <a:t>There are three problems with previous discussions of quality attributes: </a:t>
            </a:r>
          </a:p>
          <a:p>
            <a:pPr marL="514350" lvl="0" indent="-514350">
              <a:buFont typeface="+mj-lt"/>
              <a:buAutoNum type="arabicPeriod"/>
            </a:pPr>
            <a:r>
              <a:rPr lang="en-US" sz="2800" dirty="0"/>
              <a:t>The definitions provided for an attribute are not testable. It is meaningless to say that a system will be “modifiable”. </a:t>
            </a:r>
          </a:p>
          <a:p>
            <a:pPr marL="514350" lvl="0" indent="-514350">
              <a:buFont typeface="+mj-lt"/>
              <a:buAutoNum type="arabicPeriod"/>
            </a:pPr>
            <a:r>
              <a:rPr lang="en-US" sz="2800" dirty="0"/>
              <a:t>Endless time is wasted on arguing over which quality a concern belongs to. Is a system failure due to a denial of service attack an aspect of availability, performance, security, or usability? </a:t>
            </a:r>
          </a:p>
          <a:p>
            <a:pPr marL="514350" lvl="0" indent="-514350">
              <a:buFont typeface="+mj-lt"/>
              <a:buAutoNum type="arabicPeriod"/>
            </a:pPr>
            <a:r>
              <a:rPr lang="en-US" sz="2800" dirty="0"/>
              <a:t>Each attribute community has developed its own vocabulary.</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6959763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Quality Attribute Considerations</a:t>
            </a:r>
          </a:p>
        </p:txBody>
      </p:sp>
      <p:sp>
        <p:nvSpPr>
          <p:cNvPr id="3" name="Content Placeholder 2"/>
          <p:cNvSpPr>
            <a:spLocks noGrp="1"/>
          </p:cNvSpPr>
          <p:nvPr>
            <p:ph idx="1"/>
          </p:nvPr>
        </p:nvSpPr>
        <p:spPr/>
        <p:txBody>
          <a:bodyPr>
            <a:normAutofit/>
          </a:bodyPr>
          <a:lstStyle/>
          <a:p>
            <a:r>
              <a:rPr lang="en-US" sz="2800" dirty="0"/>
              <a:t>A solution to the first two of these problems (untestable definitions and overlapping concerns) is to use </a:t>
            </a:r>
            <a:r>
              <a:rPr lang="en-US" sz="2800" i="1" dirty="0"/>
              <a:t>quality attribute scenarios</a:t>
            </a:r>
            <a:r>
              <a:rPr lang="en-US" sz="2800" dirty="0"/>
              <a:t> as a means of characterizing quality attributes.</a:t>
            </a:r>
          </a:p>
          <a:p>
            <a:r>
              <a:rPr lang="en-US" sz="2800" dirty="0"/>
              <a:t>A solution to the third problem is to provide a discussion of each attribute—concentrating on its underlying concerns—to illustrate the concepts that are fundamental to that attribute community.</a:t>
            </a:r>
          </a:p>
          <a:p>
            <a:endParaRPr lang="en-US" sz="2800"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687742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Specifying Quality Attribute Requirements</a:t>
            </a:r>
          </a:p>
        </p:txBody>
      </p:sp>
      <p:sp>
        <p:nvSpPr>
          <p:cNvPr id="3" name="Content Placeholder 2"/>
          <p:cNvSpPr>
            <a:spLocks noGrp="1"/>
          </p:cNvSpPr>
          <p:nvPr>
            <p:ph idx="1"/>
          </p:nvPr>
        </p:nvSpPr>
        <p:spPr/>
        <p:txBody>
          <a:bodyPr numCol="2">
            <a:normAutofit/>
          </a:bodyPr>
          <a:lstStyle/>
          <a:p>
            <a:r>
              <a:rPr lang="en-US" sz="2400" dirty="0"/>
              <a:t>We use a common form to specify all quality attribute requirements as scenarios.</a:t>
            </a:r>
          </a:p>
          <a:p>
            <a:r>
              <a:rPr lang="en-US" sz="2400" dirty="0"/>
              <a:t>Our representation of quality attribute scenarios has these parts:</a:t>
            </a:r>
          </a:p>
          <a:p>
            <a:endParaRPr lang="en-US" sz="2400" dirty="0"/>
          </a:p>
          <a:p>
            <a:endParaRPr lang="en-US" sz="2400" dirty="0"/>
          </a:p>
          <a:p>
            <a:endParaRPr lang="en-US" sz="2400" dirty="0"/>
          </a:p>
          <a:p>
            <a:endParaRPr lang="en-US" sz="2800" dirty="0"/>
          </a:p>
          <a:p>
            <a:endParaRPr lang="en-US" sz="2800" dirty="0"/>
          </a:p>
          <a:p>
            <a:pPr marL="914400" lvl="1" indent="-457200">
              <a:buFont typeface="+mj-lt"/>
              <a:buAutoNum type="arabicPeriod"/>
            </a:pPr>
            <a:r>
              <a:rPr lang="en-US" sz="2400" b="1" dirty="0"/>
              <a:t>Stimulus</a:t>
            </a:r>
            <a:endParaRPr lang="en-US" sz="2400" dirty="0"/>
          </a:p>
          <a:p>
            <a:pPr marL="914400" lvl="1" indent="-457200">
              <a:buFont typeface="+mj-lt"/>
              <a:buAutoNum type="arabicPeriod"/>
            </a:pPr>
            <a:r>
              <a:rPr lang="en-US" sz="2400" b="1" dirty="0"/>
              <a:t>Stimulus source</a:t>
            </a:r>
            <a:endParaRPr lang="en-US" sz="2400" dirty="0"/>
          </a:p>
          <a:p>
            <a:pPr marL="914400" lvl="1" indent="-457200">
              <a:buFont typeface="+mj-lt"/>
              <a:buAutoNum type="arabicPeriod"/>
            </a:pPr>
            <a:r>
              <a:rPr lang="en-US" sz="2400" b="1" dirty="0"/>
              <a:t>Response</a:t>
            </a:r>
            <a:endParaRPr lang="en-US" sz="2400" dirty="0"/>
          </a:p>
          <a:p>
            <a:pPr marL="914400" lvl="1" indent="-457200">
              <a:buFont typeface="+mj-lt"/>
              <a:buAutoNum type="arabicPeriod"/>
            </a:pPr>
            <a:r>
              <a:rPr lang="en-US" sz="2400" b="1" dirty="0"/>
              <a:t>Response measure</a:t>
            </a:r>
            <a:endParaRPr lang="en-US" sz="2400" dirty="0"/>
          </a:p>
          <a:p>
            <a:pPr marL="914400" lvl="1" indent="-457200">
              <a:buFont typeface="+mj-lt"/>
              <a:buAutoNum type="arabicPeriod"/>
            </a:pPr>
            <a:r>
              <a:rPr lang="en-US" sz="2400" b="1" dirty="0"/>
              <a:t>Environment</a:t>
            </a:r>
            <a:endParaRPr lang="en-US" sz="2400" dirty="0"/>
          </a:p>
          <a:p>
            <a:pPr marL="914400" lvl="1" indent="-457200">
              <a:buFont typeface="+mj-lt"/>
              <a:buAutoNum type="arabicPeriod"/>
            </a:pPr>
            <a:r>
              <a:rPr lang="en-US" sz="2400" b="1" dirty="0"/>
              <a:t>Artifact</a:t>
            </a:r>
            <a:endParaRPr lang="en-US" sz="2400" dirty="0"/>
          </a:p>
          <a:p>
            <a:pPr lvl="1"/>
            <a:endParaRPr lang="en-US" sz="2400" dirty="0"/>
          </a:p>
          <a:p>
            <a:endParaRPr lang="en-US" sz="2800"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5" name="Picture 4">
            <a:extLst>
              <a:ext uri="{FF2B5EF4-FFF2-40B4-BE49-F238E27FC236}">
                <a16:creationId xmlns:a16="http://schemas.microsoft.com/office/drawing/2014/main" id="{494F628A-BF5A-0740-BB92-1D3B033C72A5}"/>
              </a:ext>
            </a:extLst>
          </p:cNvPr>
          <p:cNvPicPr>
            <a:picLocks noChangeAspect="1"/>
          </p:cNvPicPr>
          <p:nvPr/>
        </p:nvPicPr>
        <p:blipFill>
          <a:blip r:embed="rId2"/>
          <a:stretch>
            <a:fillRect/>
          </a:stretch>
        </p:blipFill>
        <p:spPr>
          <a:xfrm>
            <a:off x="1187624" y="4077072"/>
            <a:ext cx="6593717" cy="2304256"/>
          </a:xfrm>
          <a:prstGeom prst="rect">
            <a:avLst/>
          </a:prstGeom>
        </p:spPr>
      </p:pic>
    </p:spTree>
    <p:extLst>
      <p:ext uri="{BB962C8B-B14F-4D97-AF65-F5344CB8AC3E}">
        <p14:creationId xmlns:p14="http://schemas.microsoft.com/office/powerpoint/2010/main" val="1060741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Specifying Quality Attribute Requirements</a:t>
            </a:r>
          </a:p>
        </p:txBody>
      </p:sp>
      <p:sp>
        <p:nvSpPr>
          <p:cNvPr id="3" name="Content Placeholder 2"/>
          <p:cNvSpPr>
            <a:spLocks noGrp="1"/>
          </p:cNvSpPr>
          <p:nvPr>
            <p:ph idx="1"/>
          </p:nvPr>
        </p:nvSpPr>
        <p:spPr/>
        <p:txBody>
          <a:bodyPr>
            <a:normAutofit fontScale="70000" lnSpcReduction="20000"/>
          </a:bodyPr>
          <a:lstStyle/>
          <a:p>
            <a:pPr marL="514350" lvl="0" indent="-514350">
              <a:buFont typeface="+mj-lt"/>
              <a:buAutoNum type="arabicPeriod"/>
            </a:pPr>
            <a:r>
              <a:rPr lang="en-US" b="1" dirty="0"/>
              <a:t>Source of stimulus</a:t>
            </a:r>
            <a:r>
              <a:rPr lang="en-US" dirty="0"/>
              <a:t>. This is some entity (a human, a computer system, or any other actuator) that generated the stimulus.</a:t>
            </a:r>
          </a:p>
          <a:p>
            <a:pPr marL="514350" lvl="0" indent="-514350">
              <a:buFont typeface="+mj-lt"/>
              <a:buAutoNum type="arabicPeriod"/>
            </a:pPr>
            <a:r>
              <a:rPr lang="en-US" b="1" dirty="0"/>
              <a:t>Stimulus</a:t>
            </a:r>
            <a:r>
              <a:rPr lang="en-US" dirty="0"/>
              <a:t>. The stimulus is a condition that requires a response when it arrives at a system.</a:t>
            </a:r>
          </a:p>
          <a:p>
            <a:pPr marL="514350" lvl="0" indent="-514350">
              <a:buFont typeface="+mj-lt"/>
              <a:buAutoNum type="arabicPeriod"/>
            </a:pPr>
            <a:r>
              <a:rPr lang="en-US" b="1" dirty="0"/>
              <a:t>Environment</a:t>
            </a:r>
            <a:r>
              <a:rPr lang="en-US" dirty="0"/>
              <a:t>. The stimulus occurs under certain conditions. The system may be in an overload condition or in normal operation, or some other relevant state.  For many systems, “normal” operation can refer to one of a number of modes. </a:t>
            </a:r>
          </a:p>
          <a:p>
            <a:pPr marL="514350" lvl="0" indent="-514350">
              <a:buFont typeface="+mj-lt"/>
              <a:buAutoNum type="arabicPeriod"/>
            </a:pPr>
            <a:r>
              <a:rPr lang="en-US" b="1" dirty="0"/>
              <a:t>Artifact</a:t>
            </a:r>
            <a:r>
              <a:rPr lang="en-US" dirty="0"/>
              <a:t>. Some artifact is stimulated. This may be a collection of systems, the whole system, or some piece or pieces of it.</a:t>
            </a:r>
          </a:p>
          <a:p>
            <a:pPr marL="514350" lvl="0" indent="-514350">
              <a:buFont typeface="+mj-lt"/>
              <a:buAutoNum type="arabicPeriod"/>
            </a:pPr>
            <a:r>
              <a:rPr lang="en-US" b="1" dirty="0"/>
              <a:t>Response</a:t>
            </a:r>
            <a:r>
              <a:rPr lang="en-US" dirty="0"/>
              <a:t>. The response is the activity undertaken as the result of the arrival of the stimulus. </a:t>
            </a:r>
          </a:p>
          <a:p>
            <a:pPr marL="514350" lvl="0" indent="-514350">
              <a:buFont typeface="+mj-lt"/>
              <a:buAutoNum type="arabicPeriod"/>
            </a:pPr>
            <a:r>
              <a:rPr lang="en-US" b="1" dirty="0"/>
              <a:t>Response measure</a:t>
            </a:r>
            <a:r>
              <a:rPr lang="en-US" dirty="0"/>
              <a:t>. When the response occurs, it should be measurable in some fashion so that the requirement can be tested. </a:t>
            </a:r>
          </a:p>
          <a:p>
            <a:endParaRPr lang="en-US" dirty="0"/>
          </a:p>
          <a:p>
            <a:endParaRPr lang="en-US" sz="2800"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2055371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420</TotalTime>
  <Words>1806</Words>
  <Application>Microsoft Macintosh PowerPoint</Application>
  <PresentationFormat>On-screen Show (4:3)</PresentationFormat>
  <Paragraphs>133</Paragraphs>
  <Slides>21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Arial</vt:lpstr>
      <vt:lpstr>Calibri</vt:lpstr>
      <vt:lpstr>Office Theme</vt:lpstr>
      <vt:lpstr>Chapter 3: Understanding Quality Attributes</vt:lpstr>
      <vt:lpstr>Chapter Outline</vt:lpstr>
      <vt:lpstr>Architecture and Requirements</vt:lpstr>
      <vt:lpstr>Functionality </vt:lpstr>
      <vt:lpstr>Quality Attribute Considerations</vt:lpstr>
      <vt:lpstr>Quality Attribute Considerations</vt:lpstr>
      <vt:lpstr>Quality Attribute Considerations</vt:lpstr>
      <vt:lpstr>Specifying Quality Attribute Requirements</vt:lpstr>
      <vt:lpstr>Specifying Quality Attribute Requirements</vt:lpstr>
      <vt:lpstr>Specifying Quality Attribute Requirements</vt:lpstr>
      <vt:lpstr>Specifying Quality Attribute Requirements</vt:lpstr>
      <vt:lpstr>Achieving Quality Attributes Through Patterns and Tactics</vt:lpstr>
      <vt:lpstr>Achieving Quality Attributes Through Patterns and Tactics</vt:lpstr>
      <vt:lpstr>Achieving QAs Through Patterns and Tactics</vt:lpstr>
      <vt:lpstr>Achieving QAs Through Tactics</vt:lpstr>
      <vt:lpstr>Analyzing QA Design Decisions: Tactics-Based Questionnaires </vt:lpstr>
      <vt:lpstr>Analyzing QA Design Decisions: Tactics-Based Questionnaires </vt:lpstr>
      <vt:lpstr>Analyzing QA Design Decisions: Tactics-Based Questionnaires </vt:lpstr>
      <vt:lpstr>Analyzing QA Design Decisions: Tactics-Based Questionnaires </vt:lpstr>
      <vt:lpstr>Summary</vt:lpstr>
      <vt:lpstr>Summary</vt:lpstr>
    </vt:vector>
  </TitlesOfParts>
  <Company>NICTA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Len Bass</dc:creator>
  <cp:lastModifiedBy>Rick Kazman</cp:lastModifiedBy>
  <cp:revision>33</cp:revision>
  <dcterms:created xsi:type="dcterms:W3CDTF">2012-04-18T22:57:58Z</dcterms:created>
  <dcterms:modified xsi:type="dcterms:W3CDTF">2022-01-14T20:00:51Z</dcterms:modified>
</cp:coreProperties>
</file>

<file path=docProps/thumbnail.jpeg>
</file>